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7 C’s of Communication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tx1"/>
                </a:solidFill>
              </a:rPr>
              <a:t>                    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 The </a:t>
            </a:r>
            <a:r>
              <a:rPr lang="en-US" dirty="0" smtClean="0">
                <a:latin typeface="Arial" charset="0"/>
              </a:rPr>
              <a:t>sender of the message should be </a:t>
            </a:r>
            <a:r>
              <a:rPr lang="en-US" dirty="0" smtClean="0">
                <a:latin typeface="Arial" charset="0"/>
              </a:rPr>
              <a:t>sincere, </a:t>
            </a:r>
            <a:r>
              <a:rPr lang="en-US" dirty="0" smtClean="0">
                <a:latin typeface="Arial" charset="0"/>
              </a:rPr>
              <a:t>polite, judicious, reflective and </a:t>
            </a:r>
            <a:r>
              <a:rPr lang="en-US" dirty="0" smtClean="0">
                <a:latin typeface="Arial" charset="0"/>
              </a:rPr>
              <a:t>enthusiastic towards listener or writer.</a:t>
            </a:r>
          </a:p>
          <a:p>
            <a:r>
              <a:rPr lang="en-US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Take </a:t>
            </a:r>
            <a:r>
              <a:rPr lang="en-US" dirty="0" smtClean="0">
                <a:latin typeface="Arial" charset="0"/>
              </a:rPr>
              <a:t>into consideration both viewpoints and feelings of the receiver.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charset="0"/>
              </a:rPr>
              <a:t>Courtesy</a:t>
            </a:r>
            <a:r>
              <a:rPr lang="en-US" b="1" dirty="0" smtClean="0">
                <a:solidFill>
                  <a:srgbClr val="5FB5CC"/>
                </a:solidFill>
                <a:latin typeface="Arial" charset="0"/>
              </a:rPr>
              <a:t/>
            </a:r>
            <a:br>
              <a:rPr lang="en-US" b="1" dirty="0" smtClean="0">
                <a:solidFill>
                  <a:srgbClr val="5FB5CC"/>
                </a:solidFill>
                <a:latin typeface="Arial" charset="0"/>
              </a:rPr>
            </a:br>
            <a:endParaRPr lang="en-IN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4038600"/>
            <a:ext cx="5715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It Implies </a:t>
            </a:r>
            <a:r>
              <a:rPr lang="en-US" dirty="0" smtClean="0">
                <a:latin typeface="Arial" charset="0"/>
              </a:rPr>
              <a:t>there </a:t>
            </a:r>
            <a:r>
              <a:rPr lang="en-US" dirty="0" smtClean="0">
                <a:latin typeface="Arial" charset="0"/>
              </a:rPr>
              <a:t>should not be grammatical </a:t>
            </a:r>
            <a:r>
              <a:rPr lang="en-US" dirty="0" smtClean="0">
                <a:latin typeface="Arial" charset="0"/>
              </a:rPr>
              <a:t>errors in </a:t>
            </a:r>
            <a:r>
              <a:rPr lang="en-US" dirty="0" smtClean="0">
                <a:latin typeface="Arial" charset="0"/>
              </a:rPr>
              <a:t>communication.</a:t>
            </a:r>
          </a:p>
          <a:p>
            <a:pPr marL="292100" indent="-304800">
              <a:spcAft>
                <a:spcPts val="838"/>
              </a:spcAft>
            </a:pPr>
            <a:r>
              <a:rPr lang="en-US" sz="3600" u="sng" dirty="0" smtClean="0">
                <a:latin typeface="Arial" charset="0"/>
              </a:rPr>
              <a:t>Features:</a:t>
            </a:r>
          </a:p>
          <a:p>
            <a:pPr marL="292100" indent="-304800">
              <a:lnSpc>
                <a:spcPts val="2688"/>
              </a:lnSpc>
              <a:spcAft>
                <a:spcPts val="213"/>
              </a:spcAft>
            </a:pPr>
            <a:r>
              <a:rPr lang="en-US" dirty="0" smtClean="0">
                <a:latin typeface="Arial" charset="0"/>
              </a:rPr>
              <a:t>The </a:t>
            </a:r>
            <a:r>
              <a:rPr lang="en-US" dirty="0" smtClean="0">
                <a:latin typeface="Arial" charset="0"/>
              </a:rPr>
              <a:t>message is exact, correct and well-timed.</a:t>
            </a:r>
          </a:p>
          <a:p>
            <a:pPr marL="292100" indent="-304800">
              <a:lnSpc>
                <a:spcPts val="2663"/>
              </a:lnSpc>
              <a:spcAft>
                <a:spcPts val="213"/>
              </a:spcAft>
            </a:pPr>
            <a:r>
              <a:rPr lang="en-US" dirty="0" smtClean="0">
                <a:latin typeface="Arial" charset="0"/>
              </a:rPr>
              <a:t>Correct </a:t>
            </a:r>
            <a:r>
              <a:rPr lang="en-US" dirty="0" smtClean="0">
                <a:latin typeface="Arial" charset="0"/>
              </a:rPr>
              <a:t>communication, boosts the confidence level.</a:t>
            </a:r>
          </a:p>
          <a:p>
            <a:pPr marL="292100" indent="-304800">
              <a:lnSpc>
                <a:spcPts val="2713"/>
              </a:lnSpc>
              <a:spcAft>
                <a:spcPts val="213"/>
              </a:spcAft>
            </a:pPr>
            <a:r>
              <a:rPr lang="en-US" dirty="0" smtClean="0">
                <a:latin typeface="Arial" charset="0"/>
              </a:rPr>
              <a:t>Correct </a:t>
            </a:r>
            <a:r>
              <a:rPr lang="en-US" dirty="0" smtClean="0">
                <a:latin typeface="Arial" charset="0"/>
              </a:rPr>
              <a:t>message has impact on the audience/readers.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charset="0"/>
              </a:rPr>
              <a:t>Correctness</a:t>
            </a:r>
            <a:r>
              <a:rPr lang="en-US" b="1" dirty="0" smtClean="0">
                <a:solidFill>
                  <a:srgbClr val="5FB5CC"/>
                </a:solidFill>
                <a:latin typeface="Arial" charset="0"/>
              </a:rPr>
              <a:t/>
            </a:r>
            <a:br>
              <a:rPr lang="en-US" b="1" dirty="0" smtClean="0">
                <a:solidFill>
                  <a:srgbClr val="5FB5CC"/>
                </a:solidFill>
                <a:latin typeface="Arial" charset="0"/>
              </a:rPr>
            </a:b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50825" indent="-254000" algn="just">
              <a:lnSpc>
                <a:spcPts val="3313"/>
              </a:lnSpc>
              <a:spcBef>
                <a:spcPts val="1888"/>
              </a:spcBef>
              <a:spcAft>
                <a:spcPts val="213"/>
              </a:spcAft>
            </a:pPr>
            <a:r>
              <a:rPr lang="en-US" dirty="0" smtClean="0">
                <a:latin typeface="Arial" charset="0"/>
              </a:rPr>
              <a:t>Effective communication takes place only when the listener clearly understands the message that the speaker intended to send.</a:t>
            </a:r>
          </a:p>
          <a:p>
            <a:pPr marL="250825" indent="-254000" algn="just">
              <a:spcAft>
                <a:spcPts val="1263"/>
              </a:spcAft>
            </a:pPr>
            <a:r>
              <a:rPr lang="en-US" dirty="0" smtClean="0">
                <a:latin typeface="Arial" charset="0"/>
              </a:rPr>
              <a:t>A </a:t>
            </a:r>
            <a:r>
              <a:rPr lang="en-US" dirty="0" smtClean="0">
                <a:latin typeface="Arial" charset="0"/>
              </a:rPr>
              <a:t>speaker’s message must be delivered clearly.</a:t>
            </a:r>
          </a:p>
          <a:p>
            <a:pPr marL="250825" indent="-254000" algn="just">
              <a:spcAft>
                <a:spcPts val="1263"/>
              </a:spcAft>
            </a:pPr>
            <a:r>
              <a:rPr lang="en-US" dirty="0" smtClean="0">
                <a:latin typeface="Arial" charset="0"/>
              </a:rPr>
              <a:t>A </a:t>
            </a:r>
            <a:r>
              <a:rPr lang="en-US" dirty="0" smtClean="0">
                <a:latin typeface="Arial" charset="0"/>
              </a:rPr>
              <a:t>listener must be an active listener.</a:t>
            </a:r>
          </a:p>
          <a:p>
            <a:pPr marL="250825" indent="-254000">
              <a:lnSpc>
                <a:spcPts val="3163"/>
              </a:lnSpc>
            </a:pPr>
            <a:r>
              <a:rPr lang="en-US" dirty="0" smtClean="0">
                <a:solidFill>
                  <a:srgbClr val="EFAC00"/>
                </a:solidFill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Applicable </a:t>
            </a:r>
            <a:r>
              <a:rPr lang="en-US" dirty="0" smtClean="0">
                <a:latin typeface="Arial" charset="0"/>
              </a:rPr>
              <a:t>to both written and verbal </a:t>
            </a:r>
            <a:r>
              <a:rPr lang="en-US" dirty="0" smtClean="0">
                <a:latin typeface="Arial" charset="0"/>
              </a:rPr>
              <a:t>communication</a:t>
            </a:r>
            <a:endParaRPr lang="en-US" dirty="0" smtClean="0">
              <a:latin typeface="Arial" charset="0"/>
            </a:endParaRP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5FB5CC"/>
                </a:solidFill>
                <a:latin typeface="Arial" charset="0"/>
              </a:rPr>
              <a:t/>
            </a:r>
            <a:br>
              <a:rPr lang="en-US" b="1" dirty="0" smtClean="0">
                <a:solidFill>
                  <a:srgbClr val="5FB5CC"/>
                </a:solidFill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Effective </a:t>
            </a:r>
            <a:r>
              <a:rPr lang="en-US" b="1" dirty="0" smtClean="0">
                <a:latin typeface="Arial" charset="0"/>
              </a:rPr>
              <a:t>communication</a:t>
            </a:r>
            <a:r>
              <a:rPr lang="en-US" b="1" dirty="0" smtClean="0">
                <a:solidFill>
                  <a:srgbClr val="5FB5CC"/>
                </a:solidFill>
                <a:latin typeface="Arial" charset="0"/>
              </a:rPr>
              <a:t/>
            </a:r>
            <a:br>
              <a:rPr lang="en-US" b="1" dirty="0" smtClean="0">
                <a:solidFill>
                  <a:srgbClr val="5FB5CC"/>
                </a:solidFill>
                <a:latin typeface="Arial" charset="0"/>
              </a:rPr>
            </a:b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algn="just">
              <a:lnSpc>
                <a:spcPts val="4488"/>
              </a:lnSpc>
              <a:spcBef>
                <a:spcPts val="3150"/>
              </a:spcBef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</a:rPr>
              <a:t>Completeness</a:t>
            </a:r>
          </a:p>
          <a:p>
            <a:pPr algn="just">
              <a:lnSpc>
                <a:spcPts val="4488"/>
              </a:lnSpc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</a:rPr>
              <a:t>Conciseness</a:t>
            </a:r>
            <a:endParaRPr lang="en-US" dirty="0" smtClean="0">
              <a:latin typeface="Arial" charset="0"/>
            </a:endParaRPr>
          </a:p>
          <a:p>
            <a:pPr algn="just">
              <a:lnSpc>
                <a:spcPts val="4488"/>
              </a:lnSpc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</a:rPr>
              <a:t>Consideration</a:t>
            </a:r>
            <a:endParaRPr lang="en-US" dirty="0" smtClean="0">
              <a:latin typeface="Arial" charset="0"/>
            </a:endParaRPr>
          </a:p>
          <a:p>
            <a:pPr algn="just">
              <a:lnSpc>
                <a:spcPts val="4488"/>
              </a:lnSpc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</a:rPr>
              <a:t> Concreteness</a:t>
            </a:r>
            <a:endParaRPr lang="en-US" dirty="0" smtClean="0">
              <a:latin typeface="Arial" charset="0"/>
            </a:endParaRPr>
          </a:p>
          <a:p>
            <a:pPr algn="just">
              <a:lnSpc>
                <a:spcPts val="4488"/>
              </a:lnSpc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</a:rPr>
              <a:t> Clarity</a:t>
            </a:r>
          </a:p>
          <a:p>
            <a:pPr algn="just">
              <a:lnSpc>
                <a:spcPts val="4488"/>
              </a:lnSpc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</a:rPr>
              <a:t>Courtesy</a:t>
            </a:r>
          </a:p>
          <a:p>
            <a:pPr algn="just">
              <a:lnSpc>
                <a:spcPts val="4488"/>
              </a:lnSpc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</a:rPr>
              <a:t>Correctness</a:t>
            </a:r>
            <a:endParaRPr lang="en-US" dirty="0" smtClean="0">
              <a:latin typeface="Arial" charset="0"/>
            </a:endParaRP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charset="0"/>
              </a:rPr>
              <a:t>The 7 C’s</a:t>
            </a:r>
            <a:r>
              <a:rPr lang="en-US" b="1" dirty="0" smtClean="0">
                <a:solidFill>
                  <a:srgbClr val="5FB5CC"/>
                </a:solidFill>
                <a:latin typeface="Arial" charset="0"/>
              </a:rPr>
              <a:t/>
            </a:r>
            <a:br>
              <a:rPr lang="en-US" b="1" dirty="0" smtClean="0">
                <a:solidFill>
                  <a:srgbClr val="5FB5CC"/>
                </a:solidFill>
                <a:latin typeface="Arial" charset="0"/>
              </a:rPr>
            </a:br>
            <a:endParaRPr lang="en-IN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63963" y="1295400"/>
            <a:ext cx="4953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304800" indent="-304800">
              <a:lnSpc>
                <a:spcPts val="3313"/>
              </a:lnSpc>
              <a:spcBef>
                <a:spcPts val="1675"/>
              </a:spcBef>
              <a:spcAft>
                <a:spcPts val="213"/>
              </a:spcAft>
            </a:pPr>
            <a:r>
              <a:rPr lang="en-US" dirty="0" smtClean="0">
                <a:latin typeface="Arial" charset="0"/>
              </a:rPr>
              <a:t>The communication must be </a:t>
            </a:r>
            <a:r>
              <a:rPr lang="en-US" dirty="0" smtClean="0">
                <a:latin typeface="Arial" charset="0"/>
              </a:rPr>
              <a:t>complete.</a:t>
            </a:r>
            <a:endParaRPr lang="en-US" dirty="0" smtClean="0">
              <a:latin typeface="Arial" charset="0"/>
            </a:endParaRPr>
          </a:p>
          <a:p>
            <a:pPr marL="304800" indent="-304800">
              <a:lnSpc>
                <a:spcPts val="3338"/>
              </a:lnSpc>
              <a:spcAft>
                <a:spcPts val="213"/>
              </a:spcAft>
            </a:pPr>
            <a:r>
              <a:rPr lang="en-US" dirty="0" smtClean="0">
                <a:latin typeface="Arial" charset="0"/>
              </a:rPr>
              <a:t>It </a:t>
            </a:r>
            <a:r>
              <a:rPr lang="en-US" dirty="0" smtClean="0">
                <a:latin typeface="Arial" charset="0"/>
              </a:rPr>
              <a:t>should convey all facts required by the audience.</a:t>
            </a:r>
          </a:p>
          <a:p>
            <a:pPr marL="304800" indent="-304800" algn="just">
              <a:lnSpc>
                <a:spcPts val="3338"/>
              </a:lnSpc>
              <a:spcAft>
                <a:spcPts val="213"/>
              </a:spcAft>
            </a:pPr>
            <a:r>
              <a:rPr lang="en-US" dirty="0" smtClean="0">
                <a:latin typeface="Arial" charset="0"/>
              </a:rPr>
              <a:t>The </a:t>
            </a:r>
            <a:r>
              <a:rPr lang="en-US" dirty="0" smtClean="0">
                <a:latin typeface="Arial" charset="0"/>
              </a:rPr>
              <a:t>sender must take into consideration the receiver’s mind </a:t>
            </a:r>
            <a:r>
              <a:rPr lang="en-US" dirty="0" smtClean="0">
                <a:latin typeface="Arial" charset="0"/>
              </a:rPr>
              <a:t>set.</a:t>
            </a:r>
            <a:endParaRPr lang="en-US" dirty="0" smtClean="0">
              <a:latin typeface="Arial" charset="0"/>
            </a:endParaRPr>
          </a:p>
          <a:p>
            <a:pPr marL="304800" indent="-304800">
              <a:spcAft>
                <a:spcPts val="1050"/>
              </a:spcAft>
            </a:pPr>
            <a:r>
              <a:rPr lang="en-US" u="sng" dirty="0" smtClean="0">
                <a:latin typeface="Arial" charset="0"/>
              </a:rPr>
              <a:t>Features:</a:t>
            </a:r>
          </a:p>
          <a:p>
            <a:pPr marL="304800" indent="-304800">
              <a:lnSpc>
                <a:spcPts val="3313"/>
              </a:lnSpc>
              <a:spcAft>
                <a:spcPts val="213"/>
              </a:spcAft>
            </a:pPr>
            <a:r>
              <a:rPr lang="en-US" dirty="0" smtClean="0">
                <a:latin typeface="Arial" charset="0"/>
              </a:rPr>
              <a:t>No </a:t>
            </a:r>
            <a:r>
              <a:rPr lang="en-US" dirty="0" smtClean="0">
                <a:latin typeface="Arial" charset="0"/>
              </a:rPr>
              <a:t>crucial information </a:t>
            </a:r>
            <a:r>
              <a:rPr lang="en-US" dirty="0" smtClean="0">
                <a:latin typeface="Arial" charset="0"/>
              </a:rPr>
              <a:t>should be missing.</a:t>
            </a:r>
            <a:endParaRPr lang="en-US" dirty="0" smtClean="0">
              <a:latin typeface="Arial" charset="0"/>
            </a:endParaRPr>
          </a:p>
          <a:p>
            <a:pPr marL="304800" indent="-304800" algn="just">
              <a:spcAft>
                <a:spcPts val="1050"/>
              </a:spcAft>
            </a:pPr>
            <a:r>
              <a:rPr lang="en-US" dirty="0" smtClean="0">
                <a:latin typeface="Arial" charset="0"/>
              </a:rPr>
              <a:t>Gives </a:t>
            </a:r>
            <a:r>
              <a:rPr lang="en-US" dirty="0" smtClean="0">
                <a:latin typeface="Arial" charset="0"/>
              </a:rPr>
              <a:t>additional </a:t>
            </a:r>
            <a:r>
              <a:rPr lang="en-US" dirty="0" smtClean="0">
                <a:latin typeface="Arial" charset="0"/>
              </a:rPr>
              <a:t>information.</a:t>
            </a:r>
          </a:p>
          <a:p>
            <a:pPr marL="304800" indent="-304800" algn="just">
              <a:spcAft>
                <a:spcPts val="1050"/>
              </a:spcAft>
            </a:pPr>
            <a:r>
              <a:rPr lang="en-US" dirty="0" smtClean="0">
                <a:latin typeface="Arial" charset="0"/>
              </a:rPr>
              <a:t>Leaves no </a:t>
            </a:r>
            <a:r>
              <a:rPr lang="en-US" dirty="0" smtClean="0">
                <a:latin typeface="Arial" charset="0"/>
              </a:rPr>
              <a:t>questions unanswered.</a:t>
            </a:r>
          </a:p>
          <a:p>
            <a:pPr marL="304800" indent="-304800" algn="just">
              <a:spcAft>
                <a:spcPts val="1050"/>
              </a:spcAft>
            </a:pPr>
            <a:endParaRPr lang="en-US" dirty="0" smtClean="0">
              <a:latin typeface="Arial" charset="0"/>
            </a:endParaRP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charset="0"/>
              </a:rPr>
              <a:t>Completeness</a:t>
            </a:r>
            <a:r>
              <a:rPr lang="en-US" b="1" dirty="0" smtClean="0">
                <a:solidFill>
                  <a:srgbClr val="5FB5CC"/>
                </a:solidFill>
                <a:latin typeface="Arial" charset="0"/>
              </a:rPr>
              <a:t/>
            </a:r>
            <a:br>
              <a:rPr lang="en-US" b="1" dirty="0" smtClean="0">
                <a:solidFill>
                  <a:srgbClr val="5FB5CC"/>
                </a:solidFill>
                <a:latin typeface="Arial" charset="0"/>
              </a:rPr>
            </a:b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lnSpc>
                <a:spcPts val="4320"/>
              </a:lnSpc>
              <a:spcBef>
                <a:spcPts val="0"/>
              </a:spcBef>
              <a:defRPr/>
            </a:pPr>
            <a:r>
              <a:rPr lang="en-US" b="1" dirty="0" smtClean="0">
                <a:latin typeface="Arial"/>
              </a:rPr>
              <a:t>Who</a:t>
            </a:r>
          </a:p>
          <a:p>
            <a:pPr marL="457200">
              <a:lnSpc>
                <a:spcPts val="4320"/>
              </a:lnSpc>
              <a:spcBef>
                <a:spcPts val="0"/>
              </a:spcBef>
              <a:defRPr/>
            </a:pPr>
            <a:r>
              <a:rPr lang="en-US" b="1" dirty="0" smtClean="0">
                <a:latin typeface="Arial"/>
              </a:rPr>
              <a:t>What</a:t>
            </a:r>
            <a:endParaRPr lang="en-US" b="1" dirty="0" smtClean="0">
              <a:latin typeface="Arial"/>
            </a:endParaRPr>
          </a:p>
          <a:p>
            <a:pPr marL="457200">
              <a:lnSpc>
                <a:spcPts val="4320"/>
              </a:lnSpc>
              <a:spcBef>
                <a:spcPts val="0"/>
              </a:spcBef>
              <a:defRPr/>
            </a:pPr>
            <a:r>
              <a:rPr lang="en-US" b="1" dirty="0" smtClean="0">
                <a:latin typeface="Arial"/>
              </a:rPr>
              <a:t>When</a:t>
            </a:r>
            <a:endParaRPr lang="en-US" b="1" dirty="0" smtClean="0">
              <a:latin typeface="Arial"/>
            </a:endParaRPr>
          </a:p>
          <a:p>
            <a:pPr marL="457200">
              <a:lnSpc>
                <a:spcPts val="4320"/>
              </a:lnSpc>
              <a:spcBef>
                <a:spcPts val="0"/>
              </a:spcBef>
              <a:defRPr/>
            </a:pPr>
            <a:r>
              <a:rPr lang="en-US" b="1" dirty="0" smtClean="0">
                <a:latin typeface="Arial"/>
              </a:rPr>
              <a:t>Where</a:t>
            </a:r>
            <a:endParaRPr lang="en-US" b="1" dirty="0" smtClean="0">
              <a:latin typeface="Arial"/>
            </a:endParaRPr>
          </a:p>
          <a:p>
            <a:pPr marL="457200">
              <a:lnSpc>
                <a:spcPts val="4320"/>
              </a:lnSpc>
              <a:spcBef>
                <a:spcPts val="0"/>
              </a:spcBef>
              <a:defRPr/>
            </a:pPr>
            <a:r>
              <a:rPr lang="en-US" b="1" dirty="0" smtClean="0">
                <a:latin typeface="Arial"/>
              </a:rPr>
              <a:t>Why </a:t>
            </a:r>
            <a:r>
              <a:rPr lang="en-US" b="1" dirty="0" smtClean="0">
                <a:latin typeface="Arial"/>
              </a:rPr>
              <a:t>and</a:t>
            </a:r>
          </a:p>
          <a:p>
            <a:pPr marL="457200">
              <a:lnSpc>
                <a:spcPts val="4320"/>
              </a:lnSpc>
              <a:spcBef>
                <a:spcPts val="0"/>
              </a:spcBef>
              <a:defRPr/>
            </a:pPr>
            <a:r>
              <a:rPr lang="en-US" b="1" dirty="0" smtClean="0">
                <a:latin typeface="Arial"/>
              </a:rPr>
              <a:t>How</a:t>
            </a:r>
            <a:endParaRPr lang="en-US" b="1" dirty="0" smtClean="0">
              <a:latin typeface="Arial"/>
            </a:endParaRP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/>
              </a:rPr>
              <a:t>Check for five Ws &amp; one H for completeness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lnSpc>
                <a:spcPts val="3360"/>
              </a:lnSpc>
              <a:spcBef>
                <a:spcPts val="2100"/>
              </a:spcBef>
              <a:defRPr/>
            </a:pPr>
            <a:r>
              <a:rPr lang="en-US" dirty="0" smtClean="0">
                <a:latin typeface="Arial"/>
              </a:rPr>
              <a:t>It means wordiness - communicating</a:t>
            </a:r>
          </a:p>
          <a:p>
            <a:pPr marL="304800" algn="just">
              <a:lnSpc>
                <a:spcPts val="3360"/>
              </a:lnSpc>
              <a:spcBef>
                <a:spcPts val="0"/>
              </a:spcBef>
              <a:buNone/>
              <a:defRPr/>
            </a:pPr>
            <a:r>
              <a:rPr lang="en-US" dirty="0" smtClean="0">
                <a:latin typeface="Arial"/>
              </a:rPr>
              <a:t>    what </a:t>
            </a:r>
            <a:r>
              <a:rPr lang="en-US" dirty="0" smtClean="0">
                <a:latin typeface="Arial"/>
              </a:rPr>
              <a:t>you want to convey in least</a:t>
            </a:r>
          </a:p>
          <a:p>
            <a:pPr marL="304800" algn="just">
              <a:lnSpc>
                <a:spcPts val="3360"/>
              </a:lnSpc>
              <a:spcBef>
                <a:spcPts val="0"/>
              </a:spcBef>
              <a:spcAft>
                <a:spcPts val="210"/>
              </a:spcAft>
              <a:buNone/>
              <a:defRPr/>
            </a:pPr>
            <a:r>
              <a:rPr lang="en-US" dirty="0" smtClean="0">
                <a:latin typeface="Arial"/>
              </a:rPr>
              <a:t>    possible </a:t>
            </a:r>
            <a:r>
              <a:rPr lang="en-US" dirty="0" smtClean="0">
                <a:latin typeface="Arial"/>
              </a:rPr>
              <a:t>words.</a:t>
            </a:r>
          </a:p>
          <a:p>
            <a:pPr marL="304800" algn="just">
              <a:spcBef>
                <a:spcPts val="0"/>
              </a:spcBef>
              <a:spcAft>
                <a:spcPts val="840"/>
              </a:spcAft>
              <a:buNone/>
              <a:defRPr/>
            </a:pPr>
            <a:r>
              <a:rPr lang="en-US" sz="3600" b="1" u="sng" dirty="0" smtClean="0">
                <a:latin typeface="Arial"/>
              </a:rPr>
              <a:t>    Features</a:t>
            </a:r>
            <a:r>
              <a:rPr lang="en-US" sz="3600" b="1" u="sng" dirty="0" smtClean="0">
                <a:latin typeface="Arial"/>
              </a:rPr>
              <a:t>:</a:t>
            </a:r>
          </a:p>
          <a:p>
            <a:pPr marL="304800" algn="just">
              <a:spcBef>
                <a:spcPts val="0"/>
              </a:spcBef>
              <a:spcAft>
                <a:spcPts val="840"/>
              </a:spcAft>
              <a:defRPr/>
            </a:pPr>
            <a:r>
              <a:rPr lang="en-US" dirty="0" smtClean="0">
                <a:latin typeface="Arial"/>
              </a:rPr>
              <a:t>Highlights </a:t>
            </a:r>
            <a:r>
              <a:rPr lang="en-US" dirty="0" smtClean="0">
                <a:latin typeface="Arial"/>
              </a:rPr>
              <a:t>the main </a:t>
            </a:r>
            <a:r>
              <a:rPr lang="en-US" dirty="0" smtClean="0">
                <a:latin typeface="Arial"/>
              </a:rPr>
              <a:t>message.</a:t>
            </a:r>
          </a:p>
          <a:p>
            <a:pPr marL="304800" algn="just">
              <a:spcBef>
                <a:spcPts val="0"/>
              </a:spcBef>
              <a:spcAft>
                <a:spcPts val="840"/>
              </a:spcAft>
              <a:defRPr/>
            </a:pPr>
            <a:r>
              <a:rPr lang="en-US" dirty="0" smtClean="0">
                <a:latin typeface="Arial"/>
              </a:rPr>
              <a:t>Avoids </a:t>
            </a:r>
            <a:r>
              <a:rPr lang="en-US" dirty="0" smtClean="0">
                <a:latin typeface="Arial"/>
              </a:rPr>
              <a:t>using excessive and needless </a:t>
            </a:r>
            <a:r>
              <a:rPr lang="en-US" dirty="0" smtClean="0">
                <a:latin typeface="Arial"/>
              </a:rPr>
              <a:t>words.</a:t>
            </a:r>
          </a:p>
          <a:p>
            <a:pPr marL="304800" algn="just">
              <a:spcBef>
                <a:spcPts val="0"/>
              </a:spcBef>
              <a:spcAft>
                <a:spcPts val="840"/>
              </a:spcAft>
              <a:defRPr/>
            </a:pPr>
            <a:r>
              <a:rPr lang="en-US" dirty="0" smtClean="0">
                <a:latin typeface="Arial"/>
              </a:rPr>
              <a:t>Provides </a:t>
            </a:r>
            <a:r>
              <a:rPr lang="en-US" dirty="0" smtClean="0">
                <a:latin typeface="Arial"/>
              </a:rPr>
              <a:t>short and essential message in limited </a:t>
            </a:r>
            <a:r>
              <a:rPr lang="en-US" dirty="0" smtClean="0">
                <a:latin typeface="Arial"/>
              </a:rPr>
              <a:t>word.</a:t>
            </a:r>
          </a:p>
          <a:p>
            <a:pPr marL="304800" algn="just">
              <a:spcBef>
                <a:spcPts val="0"/>
              </a:spcBef>
              <a:spcAft>
                <a:spcPts val="840"/>
              </a:spcAft>
              <a:defRPr/>
            </a:pPr>
            <a:r>
              <a:rPr lang="en-US" dirty="0" smtClean="0">
                <a:latin typeface="Arial"/>
              </a:rPr>
              <a:t>Message </a:t>
            </a:r>
            <a:r>
              <a:rPr lang="en-US" dirty="0" smtClean="0">
                <a:latin typeface="Arial"/>
              </a:rPr>
              <a:t>becomes appealing and comprehensible to the audience.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charset="0"/>
              </a:rPr>
              <a:t>Conciseness</a:t>
            </a:r>
            <a:r>
              <a:rPr lang="en-US" b="1" dirty="0" smtClean="0">
                <a:solidFill>
                  <a:srgbClr val="5FB5CC"/>
                </a:solidFill>
                <a:latin typeface="Arial" charset="0"/>
              </a:rPr>
              <a:t/>
            </a:r>
            <a:br>
              <a:rPr lang="en-US" b="1" dirty="0" smtClean="0">
                <a:solidFill>
                  <a:srgbClr val="5FB5CC"/>
                </a:solidFill>
                <a:latin typeface="Arial" charset="0"/>
              </a:rPr>
            </a:b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85000" lnSpcReduction="10000"/>
          </a:bodyPr>
          <a:lstStyle/>
          <a:p>
            <a:pPr marL="295275" indent="-279400">
              <a:lnSpc>
                <a:spcPts val="3025"/>
              </a:lnSpc>
              <a:spcBef>
                <a:spcPts val="2100"/>
              </a:spcBef>
              <a:spcAft>
                <a:spcPts val="213"/>
              </a:spcAft>
            </a:pPr>
            <a:r>
              <a:rPr lang="en-US" sz="3600" dirty="0" smtClean="0">
                <a:latin typeface="Arial" charset="0"/>
              </a:rPr>
              <a:t>Implies </a:t>
            </a:r>
            <a:r>
              <a:rPr lang="en-US" sz="3600" b="1" dirty="0" smtClean="0">
                <a:latin typeface="Arial" charset="0"/>
              </a:rPr>
              <a:t>“stepping into the shoes of others”.</a:t>
            </a:r>
          </a:p>
          <a:p>
            <a:pPr marL="295275" indent="-279400">
              <a:lnSpc>
                <a:spcPts val="2663"/>
              </a:lnSpc>
              <a:spcAft>
                <a:spcPts val="213"/>
              </a:spcAft>
            </a:pPr>
            <a:r>
              <a:rPr lang="en-US" dirty="0" smtClean="0">
                <a:latin typeface="Arial" charset="0"/>
              </a:rPr>
              <a:t>Take </a:t>
            </a:r>
            <a:r>
              <a:rPr lang="en-US" dirty="0" smtClean="0">
                <a:latin typeface="Arial" charset="0"/>
              </a:rPr>
              <a:t>note of audience’s view points, background, mind-set, education level, etc</a:t>
            </a:r>
            <a:r>
              <a:rPr lang="en-US" dirty="0" smtClean="0">
                <a:latin typeface="Arial" charset="0"/>
              </a:rPr>
              <a:t>.</a:t>
            </a:r>
          </a:p>
          <a:p>
            <a:pPr marL="295275" indent="-279400">
              <a:lnSpc>
                <a:spcPts val="2663"/>
              </a:lnSpc>
              <a:spcAft>
                <a:spcPts val="213"/>
              </a:spcAft>
            </a:pPr>
            <a:r>
              <a:rPr lang="en-US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Envisage your audience, their requirements, emotions and problems.</a:t>
            </a:r>
          </a:p>
          <a:p>
            <a:pPr marL="295275" indent="-279400">
              <a:lnSpc>
                <a:spcPts val="2663"/>
              </a:lnSpc>
              <a:spcAft>
                <a:spcPts val="213"/>
              </a:spcAft>
            </a:pPr>
            <a:r>
              <a:rPr lang="en-US" dirty="0" smtClean="0">
                <a:latin typeface="Arial" charset="0"/>
              </a:rPr>
              <a:t>Do </a:t>
            </a:r>
            <a:r>
              <a:rPr lang="en-US" dirty="0" smtClean="0">
                <a:latin typeface="Arial" charset="0"/>
              </a:rPr>
              <a:t>not hurt self-respect and emotions of audience .</a:t>
            </a:r>
          </a:p>
          <a:p>
            <a:pPr marL="295275" indent="-279400">
              <a:lnSpc>
                <a:spcPts val="3100"/>
              </a:lnSpc>
              <a:spcAft>
                <a:spcPts val="213"/>
              </a:spcAft>
            </a:pPr>
            <a:r>
              <a:rPr lang="en-US" dirty="0" smtClean="0">
                <a:latin typeface="Arial" charset="0"/>
              </a:rPr>
              <a:t>Modify </a:t>
            </a:r>
            <a:r>
              <a:rPr lang="en-US" dirty="0" smtClean="0">
                <a:latin typeface="Arial" charset="0"/>
              </a:rPr>
              <a:t>your words to suit the audience’s needs </a:t>
            </a:r>
            <a:r>
              <a:rPr lang="en-US" b="1" u="sng" dirty="0" smtClean="0">
                <a:latin typeface="Arial" charset="0"/>
              </a:rPr>
              <a:t>Features :</a:t>
            </a:r>
          </a:p>
          <a:p>
            <a:pPr marL="295275" indent="-279400">
              <a:lnSpc>
                <a:spcPts val="3025"/>
              </a:lnSpc>
              <a:spcAft>
                <a:spcPts val="213"/>
              </a:spcAft>
            </a:pPr>
            <a:r>
              <a:rPr lang="en-US" sz="3600" dirty="0" smtClean="0">
                <a:latin typeface="Arial" charset="0"/>
              </a:rPr>
              <a:t>Emphasize </a:t>
            </a:r>
            <a:r>
              <a:rPr lang="en-US" sz="3600" dirty="0" smtClean="0">
                <a:latin typeface="Arial" charset="0"/>
              </a:rPr>
              <a:t>on </a:t>
            </a:r>
            <a:r>
              <a:rPr lang="en-US" sz="3600" b="1" dirty="0" smtClean="0">
                <a:latin typeface="Arial" charset="0"/>
              </a:rPr>
              <a:t>“you” </a:t>
            </a:r>
            <a:r>
              <a:rPr lang="en-US" sz="3600" dirty="0" smtClean="0">
                <a:latin typeface="Arial" charset="0"/>
              </a:rPr>
              <a:t>approach. Show optimism towards your audience.</a:t>
            </a:r>
          </a:p>
          <a:p>
            <a:pPr marL="295275" indent="-279400">
              <a:lnSpc>
                <a:spcPts val="3050"/>
              </a:lnSpc>
            </a:pPr>
            <a:r>
              <a:rPr lang="en-US" sz="3600" dirty="0" smtClean="0">
                <a:latin typeface="Arial" charset="0"/>
              </a:rPr>
              <a:t>Empathize </a:t>
            </a:r>
            <a:r>
              <a:rPr lang="en-US" sz="3600" dirty="0" smtClean="0">
                <a:latin typeface="Arial" charset="0"/>
              </a:rPr>
              <a:t>and exhibit interest in audience to stimulate a positive reaction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charset="0"/>
              </a:rPr>
              <a:t>Consideration</a:t>
            </a:r>
            <a:r>
              <a:rPr lang="en-US" b="1" dirty="0" smtClean="0">
                <a:solidFill>
                  <a:srgbClr val="5FB5CC"/>
                </a:solidFill>
                <a:latin typeface="Arial" charset="0"/>
              </a:rPr>
              <a:t/>
            </a:r>
            <a:br>
              <a:rPr lang="en-US" b="1" dirty="0" smtClean="0">
                <a:solidFill>
                  <a:srgbClr val="5FB5CC"/>
                </a:solidFill>
                <a:latin typeface="Arial" charset="0"/>
              </a:rPr>
            </a:b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295275" indent="-279400">
              <a:lnSpc>
                <a:spcPts val="3338"/>
              </a:lnSpc>
              <a:spcBef>
                <a:spcPts val="2525"/>
              </a:spcBef>
              <a:spcAft>
                <a:spcPts val="213"/>
              </a:spcAft>
            </a:pPr>
            <a:r>
              <a:rPr lang="en-US" dirty="0" smtClean="0">
                <a:latin typeface="Arial" charset="0"/>
              </a:rPr>
              <a:t>Be particular and clear rather than fuzzy and general</a:t>
            </a:r>
            <a:r>
              <a:rPr lang="en-US" dirty="0" smtClean="0">
                <a:latin typeface="Arial" charset="0"/>
              </a:rPr>
              <a:t>.</a:t>
            </a:r>
          </a:p>
          <a:p>
            <a:pPr marL="295275" indent="-279400">
              <a:lnSpc>
                <a:spcPts val="3338"/>
              </a:lnSpc>
              <a:spcBef>
                <a:spcPts val="2525"/>
              </a:spcBef>
              <a:spcAft>
                <a:spcPts val="213"/>
              </a:spcAft>
              <a:buNone/>
            </a:pPr>
            <a:endParaRPr lang="en-US" dirty="0" smtClean="0">
              <a:latin typeface="Arial" charset="0"/>
            </a:endParaRPr>
          </a:p>
          <a:p>
            <a:pPr marL="295275" indent="-279400" algn="just">
              <a:spcAft>
                <a:spcPts val="1050"/>
              </a:spcAft>
            </a:pPr>
            <a:r>
              <a:rPr lang="en-US" dirty="0" smtClean="0">
                <a:latin typeface="Arial" charset="0"/>
              </a:rPr>
              <a:t>It </a:t>
            </a:r>
            <a:r>
              <a:rPr lang="en-US" dirty="0" smtClean="0">
                <a:latin typeface="Arial" charset="0"/>
              </a:rPr>
              <a:t>strengthens the confidence.</a:t>
            </a:r>
          </a:p>
          <a:p>
            <a:pPr marL="295275" indent="-279400">
              <a:lnSpc>
                <a:spcPts val="3338"/>
              </a:lnSpc>
              <a:spcAft>
                <a:spcPts val="213"/>
              </a:spcAft>
            </a:pPr>
            <a:endParaRPr lang="en-US" dirty="0" smtClean="0">
              <a:solidFill>
                <a:srgbClr val="EFAC00"/>
              </a:solidFill>
              <a:latin typeface="Arial" charset="0"/>
            </a:endParaRPr>
          </a:p>
          <a:p>
            <a:pPr marL="295275" indent="-279400">
              <a:lnSpc>
                <a:spcPts val="3338"/>
              </a:lnSpc>
              <a:spcAft>
                <a:spcPts val="213"/>
              </a:spcAft>
            </a:pPr>
            <a:r>
              <a:rPr lang="en-US" dirty="0" smtClean="0">
                <a:latin typeface="Arial" charset="0"/>
              </a:rPr>
              <a:t>Concrete </a:t>
            </a:r>
            <a:r>
              <a:rPr lang="en-US" dirty="0" smtClean="0">
                <a:latin typeface="Arial" charset="0"/>
              </a:rPr>
              <a:t>messages are not misinterpreted.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charset="0"/>
              </a:rPr>
              <a:t>Concreteness</a:t>
            </a:r>
            <a:r>
              <a:rPr lang="en-US" b="1" dirty="0" smtClean="0">
                <a:solidFill>
                  <a:srgbClr val="5FB5CC"/>
                </a:solidFill>
                <a:latin typeface="Arial" charset="0"/>
              </a:rPr>
              <a:t/>
            </a:r>
            <a:br>
              <a:rPr lang="en-US" b="1" dirty="0" smtClean="0">
                <a:solidFill>
                  <a:srgbClr val="5FB5CC"/>
                </a:solidFill>
                <a:latin typeface="Arial" charset="0"/>
              </a:rPr>
            </a:b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306324" indent="-241300">
              <a:lnSpc>
                <a:spcPts val="3816"/>
              </a:lnSpc>
              <a:spcBef>
                <a:spcPts val="0"/>
              </a:spcBef>
              <a:defRPr/>
            </a:pPr>
            <a:r>
              <a:rPr lang="en-US" dirty="0" smtClean="0">
                <a:latin typeface="Arial"/>
              </a:rPr>
              <a:t>Clarity </a:t>
            </a:r>
            <a:r>
              <a:rPr lang="en-US" dirty="0" smtClean="0">
                <a:latin typeface="Arial"/>
              </a:rPr>
              <a:t>emphasize </a:t>
            </a:r>
            <a:r>
              <a:rPr lang="en-US" dirty="0" smtClean="0">
                <a:latin typeface="Arial"/>
              </a:rPr>
              <a:t>a specific message or goal at a time, rather than trying to achieve too much at once.</a:t>
            </a:r>
          </a:p>
          <a:p>
            <a:pPr marL="306324" indent="-241300">
              <a:spcBef>
                <a:spcPts val="0"/>
              </a:spcBef>
              <a:spcAft>
                <a:spcPts val="1050"/>
              </a:spcAft>
              <a:buNone/>
              <a:defRPr/>
            </a:pPr>
            <a:r>
              <a:rPr lang="en-US" b="1" u="sng" dirty="0" smtClean="0">
                <a:latin typeface="Arial"/>
              </a:rPr>
              <a:t> Features:</a:t>
            </a:r>
          </a:p>
          <a:p>
            <a:pPr marL="306324" indent="-241300">
              <a:spcBef>
                <a:spcPts val="0"/>
              </a:spcBef>
              <a:spcAft>
                <a:spcPts val="1050"/>
              </a:spcAft>
              <a:defRPr/>
            </a:pPr>
            <a:r>
              <a:rPr lang="en-US" sz="2800" dirty="0" smtClean="0">
                <a:latin typeface="Arial"/>
              </a:rPr>
              <a:t>It </a:t>
            </a:r>
            <a:r>
              <a:rPr lang="en-US" sz="2800" dirty="0" smtClean="0">
                <a:latin typeface="Arial"/>
              </a:rPr>
              <a:t>makes understanding easier</a:t>
            </a:r>
            <a:r>
              <a:rPr lang="en-US" sz="2800" dirty="0" smtClean="0">
                <a:latin typeface="Arial"/>
              </a:rPr>
              <a:t>.</a:t>
            </a:r>
          </a:p>
          <a:p>
            <a:pPr marL="306324" indent="-241300">
              <a:spcBef>
                <a:spcPts val="0"/>
              </a:spcBef>
              <a:spcAft>
                <a:spcPts val="1050"/>
              </a:spcAft>
              <a:defRPr/>
            </a:pPr>
            <a:r>
              <a:rPr lang="en-US" sz="2800" dirty="0" smtClean="0">
                <a:latin typeface="Arial"/>
              </a:rPr>
              <a:t> </a:t>
            </a:r>
            <a:r>
              <a:rPr lang="en-US" sz="2800" dirty="0" smtClean="0">
                <a:latin typeface="Arial"/>
              </a:rPr>
              <a:t>Clarity of thoughts and ideas enhances the meaning.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/>
              </a:rPr>
              <a:t>Clarity</a:t>
            </a:r>
            <a:r>
              <a:rPr lang="en-US" b="1" dirty="0" smtClean="0">
                <a:solidFill>
                  <a:srgbClr val="5FB5CC"/>
                </a:solidFill>
                <a:latin typeface="Arial"/>
              </a:rPr>
              <a:t/>
            </a:r>
            <a:br>
              <a:rPr lang="en-US" b="1" dirty="0" smtClean="0">
                <a:solidFill>
                  <a:srgbClr val="5FB5CC"/>
                </a:solidFill>
                <a:latin typeface="Arial"/>
              </a:rPr>
            </a:b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</TotalTime>
  <Words>390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7 C’s of Communication</vt:lpstr>
      <vt:lpstr> Effective communication </vt:lpstr>
      <vt:lpstr>The 7 C’s </vt:lpstr>
      <vt:lpstr>Completeness </vt:lpstr>
      <vt:lpstr>Check for five Ws &amp; one H for completeness</vt:lpstr>
      <vt:lpstr>Conciseness </vt:lpstr>
      <vt:lpstr>Consideration </vt:lpstr>
      <vt:lpstr>Concreteness </vt:lpstr>
      <vt:lpstr>Clarity </vt:lpstr>
      <vt:lpstr>Courtesy </vt:lpstr>
      <vt:lpstr>Correctness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C’s of Communication</dc:title>
  <dc:creator>ZAQ</dc:creator>
  <cp:lastModifiedBy>ZAQ</cp:lastModifiedBy>
  <cp:revision>3</cp:revision>
  <dcterms:created xsi:type="dcterms:W3CDTF">2006-08-16T00:00:00Z</dcterms:created>
  <dcterms:modified xsi:type="dcterms:W3CDTF">2020-03-29T13:58:24Z</dcterms:modified>
</cp:coreProperties>
</file>